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175351" cy="4320480"/>
          </a:xfrm>
        </p:spPr>
        <p:txBody>
          <a:bodyPr/>
          <a:lstStyle/>
          <a:p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№3-дәріс.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Квадраттық иррационалдықты интегралдау. Дербес жағдайлар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5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Кейбір 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иррационал</a:t>
            </a:r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өрнектерді интегралдау.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8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31520"/>
            <a:ext cx="8352928" cy="52897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мұндағы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сандар,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натурал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≠0,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функция.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белгілеуі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астындағы өрнекті рационал функцияға әкелетіндігін көрсетеміз. Шынында да,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 функция.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688622"/>
              </p:ext>
            </p:extLst>
          </p:nvPr>
        </p:nvGraphicFramePr>
        <p:xfrm>
          <a:off x="2339752" y="836712"/>
          <a:ext cx="11811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Microsoft Equation 3.0" r:id="rId3" imgW="1181100" imgH="508000" progId="Equation.3">
                  <p:embed/>
                </p:oleObj>
              </mc:Choice>
              <mc:Fallback>
                <p:oleObj name="Microsoft Equation 3.0" r:id="rId3" imgW="11811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836712"/>
                        <a:ext cx="1181100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937526"/>
              </p:ext>
            </p:extLst>
          </p:nvPr>
        </p:nvGraphicFramePr>
        <p:xfrm>
          <a:off x="611560" y="2204864"/>
          <a:ext cx="75406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Microsoft Equation 3.0" r:id="rId5" imgW="748975" imgH="393529" progId="Equation.3">
                  <p:embed/>
                </p:oleObj>
              </mc:Choice>
              <mc:Fallback>
                <p:oleObj name="Microsoft Equation 3.0" r:id="rId5" imgW="74897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204864"/>
                        <a:ext cx="754063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044086"/>
              </p:ext>
            </p:extLst>
          </p:nvPr>
        </p:nvGraphicFramePr>
        <p:xfrm>
          <a:off x="2699792" y="3068960"/>
          <a:ext cx="2232248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Microsoft Equation 3.0" r:id="rId7" imgW="2362200" imgH="457200" progId="Equation.3">
                  <p:embed/>
                </p:oleObj>
              </mc:Choice>
              <mc:Fallback>
                <p:oleObj name="Microsoft Equation 3.0" r:id="rId7" imgW="2362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068960"/>
                        <a:ext cx="2232248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13793"/>
              </p:ext>
            </p:extLst>
          </p:nvPr>
        </p:nvGraphicFramePr>
        <p:xfrm>
          <a:off x="899592" y="3501008"/>
          <a:ext cx="388620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Microsoft Equation 3.0" r:id="rId9" imgW="3886200" imgH="469900" progId="Equation.3">
                  <p:embed/>
                </p:oleObj>
              </mc:Choice>
              <mc:Fallback>
                <p:oleObj name="Microsoft Equation 3.0" r:id="rId9" imgW="3886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501008"/>
                        <a:ext cx="3886200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745254"/>
              </p:ext>
            </p:extLst>
          </p:nvPr>
        </p:nvGraphicFramePr>
        <p:xfrm>
          <a:off x="6516216" y="3573016"/>
          <a:ext cx="3429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Microsoft Equation 3.0" r:id="rId11" imgW="342603" imgH="215713" progId="Equation.3">
                  <p:embed/>
                </p:oleObj>
              </mc:Choice>
              <mc:Fallback>
                <p:oleObj name="Microsoft Equation 3.0" r:id="rId11" imgW="342603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3573016"/>
                        <a:ext cx="3429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056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 1.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424936" cy="394559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dirty="0" smtClean="0"/>
              <a:t>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 белгілеу енгіземіз: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түрдегі интегралдарға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жатады,   белгілеуінің арқасында интеграл астындағы өрнек рационал функцияға келеді, мұндағы  k – барлық  х бөлшек көрсеткіштерінің  ортақ бөлімі.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912244"/>
              </p:ext>
            </p:extLst>
          </p:nvPr>
        </p:nvGraphicFramePr>
        <p:xfrm>
          <a:off x="1403648" y="404664"/>
          <a:ext cx="11731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Microsoft Equation 3.0" r:id="rId3" imgW="1168400" imgH="469900" progId="Equation.3">
                  <p:embed/>
                </p:oleObj>
              </mc:Choice>
              <mc:Fallback>
                <p:oleObj name="Microsoft Equation 3.0" r:id="rId3" imgW="11684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04664"/>
                        <a:ext cx="1173163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070616"/>
              </p:ext>
            </p:extLst>
          </p:nvPr>
        </p:nvGraphicFramePr>
        <p:xfrm>
          <a:off x="5076056" y="836712"/>
          <a:ext cx="3322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Microsoft Equation 3.0" r:id="rId5" imgW="3327400" imgH="457200" progId="Equation.3">
                  <p:embed/>
                </p:oleObj>
              </mc:Choice>
              <mc:Fallback>
                <p:oleObj name="Microsoft Equation 3.0" r:id="rId5" imgW="3327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836712"/>
                        <a:ext cx="33226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744861"/>
              </p:ext>
            </p:extLst>
          </p:nvPr>
        </p:nvGraphicFramePr>
        <p:xfrm>
          <a:off x="1115616" y="1772816"/>
          <a:ext cx="427513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Microsoft Equation 3.0" r:id="rId7" imgW="4279900" imgH="469900" progId="Equation.3">
                  <p:embed/>
                </p:oleObj>
              </mc:Choice>
              <mc:Fallback>
                <p:oleObj name="Microsoft Equation 3.0" r:id="rId7" imgW="42799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772816"/>
                        <a:ext cx="4275138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203260"/>
              </p:ext>
            </p:extLst>
          </p:nvPr>
        </p:nvGraphicFramePr>
        <p:xfrm>
          <a:off x="4860032" y="2492896"/>
          <a:ext cx="126523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Microsoft Equation 3.0" r:id="rId9" imgW="1269449" imgH="406224" progId="Equation.3">
                  <p:embed/>
                </p:oleObj>
              </mc:Choice>
              <mc:Fallback>
                <p:oleObj name="Microsoft Equation 3.0" r:id="rId9" imgW="1269449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2492896"/>
                        <a:ext cx="1265238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7709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2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31520"/>
            <a:ext cx="7004248" cy="347472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Мынадай белгілеу енгізсек: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айнымалысына қайта оралсақ, ізделінді интегралдың жауабына  келеміз: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400449"/>
              </p:ext>
            </p:extLst>
          </p:nvPr>
        </p:nvGraphicFramePr>
        <p:xfrm>
          <a:off x="755576" y="692696"/>
          <a:ext cx="746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Microsoft Equation 3.0" r:id="rId3" imgW="749300" imgH="457200" progId="Equation.3">
                  <p:embed/>
                </p:oleObj>
              </mc:Choice>
              <mc:Fallback>
                <p:oleObj name="Microsoft Equation 3.0" r:id="rId3" imgW="749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692696"/>
                        <a:ext cx="746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574780"/>
              </p:ext>
            </p:extLst>
          </p:nvPr>
        </p:nvGraphicFramePr>
        <p:xfrm>
          <a:off x="7020272" y="980728"/>
          <a:ext cx="1173163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Microsoft Equation 3.0" r:id="rId5" imgW="1168400" imgH="228600" progId="Equation.3">
                  <p:embed/>
                </p:oleObj>
              </mc:Choice>
              <mc:Fallback>
                <p:oleObj name="Microsoft Equation 3.0" r:id="rId5" imgW="116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980728"/>
                        <a:ext cx="1173163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192438"/>
              </p:ext>
            </p:extLst>
          </p:nvPr>
        </p:nvGraphicFramePr>
        <p:xfrm>
          <a:off x="971600" y="1412776"/>
          <a:ext cx="6362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Microsoft Equation 3.0" r:id="rId7" imgW="6362700" imgH="419100" progId="Equation.3">
                  <p:embed/>
                </p:oleObj>
              </mc:Choice>
              <mc:Fallback>
                <p:oleObj name="Microsoft Equation 3.0" r:id="rId7" imgW="6362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412776"/>
                        <a:ext cx="63627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883099"/>
              </p:ext>
            </p:extLst>
          </p:nvPr>
        </p:nvGraphicFramePr>
        <p:xfrm>
          <a:off x="3203848" y="2780928"/>
          <a:ext cx="2201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Microsoft Equation 3.0" r:id="rId9" imgW="2197100" imgH="241300" progId="Equation.3">
                  <p:embed/>
                </p:oleObj>
              </mc:Choice>
              <mc:Fallback>
                <p:oleObj name="Microsoft Equation 3.0" r:id="rId9" imgW="2197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780928"/>
                        <a:ext cx="2201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5907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</p:spPr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Мына түрдегі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астындағы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иррационал  функцияны тригонометриялық ауыстыруларды қолданып, рационал функцияның интегралына әкелеміз: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547871"/>
              </p:ext>
            </p:extLst>
          </p:nvPr>
        </p:nvGraphicFramePr>
        <p:xfrm>
          <a:off x="3275856" y="3068960"/>
          <a:ext cx="189706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Microsoft Equation 3.0" r:id="rId3" imgW="1892300" imgH="304800" progId="Equation.3">
                  <p:embed/>
                </p:oleObj>
              </mc:Choice>
              <mc:Fallback>
                <p:oleObj name="Microsoft Equation 3.0" r:id="rId3" imgW="18923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068960"/>
                        <a:ext cx="1897063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868391"/>
              </p:ext>
            </p:extLst>
          </p:nvPr>
        </p:nvGraphicFramePr>
        <p:xfrm>
          <a:off x="3347864" y="3573016"/>
          <a:ext cx="17605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Microsoft Equation 3.0" r:id="rId5" imgW="1764534" imgH="304668" progId="Equation.3">
                  <p:embed/>
                </p:oleObj>
              </mc:Choice>
              <mc:Fallback>
                <p:oleObj name="Microsoft Equation 3.0" r:id="rId5" imgW="1764534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3573016"/>
                        <a:ext cx="176053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33312"/>
              </p:ext>
            </p:extLst>
          </p:nvPr>
        </p:nvGraphicFramePr>
        <p:xfrm>
          <a:off x="3347864" y="4077072"/>
          <a:ext cx="189706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Microsoft Equation 3.0" r:id="rId7" imgW="1892300" imgH="304800" progId="Equation.3">
                  <p:embed/>
                </p:oleObj>
              </mc:Choice>
              <mc:Fallback>
                <p:oleObj name="Microsoft Equation 3.0" r:id="rId7" imgW="18923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077072"/>
                        <a:ext cx="1897063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823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 3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/>
              </a:rPr>
              <a:t> 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924427"/>
              </p:ext>
            </p:extLst>
          </p:nvPr>
        </p:nvGraphicFramePr>
        <p:xfrm>
          <a:off x="1259632" y="1196752"/>
          <a:ext cx="5783263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Microsoft Equation 3.0" r:id="rId3" imgW="5778500" imgH="520700" progId="Equation.3">
                  <p:embed/>
                </p:oleObj>
              </mc:Choice>
              <mc:Fallback>
                <p:oleObj name="Microsoft Equation 3.0" r:id="rId3" imgW="57785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196752"/>
                        <a:ext cx="5783263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395297"/>
              </p:ext>
            </p:extLst>
          </p:nvPr>
        </p:nvGraphicFramePr>
        <p:xfrm>
          <a:off x="2483768" y="2060848"/>
          <a:ext cx="3352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Microsoft Equation 3.0" r:id="rId5" imgW="3352800" imgH="457200" progId="Equation.3">
                  <p:embed/>
                </p:oleObj>
              </mc:Choice>
              <mc:Fallback>
                <p:oleObj name="Microsoft Equation 3.0" r:id="rId5" imgW="335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060848"/>
                        <a:ext cx="3352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883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шешу үшін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белгілеуін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енгіземіз.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539682"/>
              </p:ext>
            </p:extLst>
          </p:nvPr>
        </p:nvGraphicFramePr>
        <p:xfrm>
          <a:off x="3491880" y="836712"/>
          <a:ext cx="1409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Microsoft Equation 3.0" r:id="rId3" imgW="1409700" imgH="457200" progId="Equation.3">
                  <p:embed/>
                </p:oleObj>
              </mc:Choice>
              <mc:Fallback>
                <p:oleObj name="Microsoft Equation 3.0" r:id="rId3" imgW="1409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836712"/>
                        <a:ext cx="14097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59003"/>
              </p:ext>
            </p:extLst>
          </p:nvPr>
        </p:nvGraphicFramePr>
        <p:xfrm>
          <a:off x="7164288" y="908720"/>
          <a:ext cx="59372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Microsoft Equation 3.0" r:id="rId5" imgW="596641" imgH="393529" progId="Equation.3">
                  <p:embed/>
                </p:oleObj>
              </mc:Choice>
              <mc:Fallback>
                <p:oleObj name="Microsoft Equation 3.0" r:id="rId5" imgW="59664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908720"/>
                        <a:ext cx="593725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4909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4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31520"/>
            <a:ext cx="8280920" cy="347472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Мына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белгілеулерді енгізсек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236532"/>
              </p:ext>
            </p:extLst>
          </p:nvPr>
        </p:nvGraphicFramePr>
        <p:xfrm>
          <a:off x="899592" y="836712"/>
          <a:ext cx="99060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Microsoft Equation 3.0" r:id="rId3" imgW="990170" imgH="431613" progId="Equation.3">
                  <p:embed/>
                </p:oleObj>
              </mc:Choice>
              <mc:Fallback>
                <p:oleObj name="Microsoft Equation 3.0" r:id="rId3" imgW="990170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836712"/>
                        <a:ext cx="99060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890255"/>
              </p:ext>
            </p:extLst>
          </p:nvPr>
        </p:nvGraphicFramePr>
        <p:xfrm>
          <a:off x="5004048" y="1268760"/>
          <a:ext cx="27813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Microsoft Equation 3.0" r:id="rId5" imgW="2781300" imgH="444500" progId="Equation.3">
                  <p:embed/>
                </p:oleObj>
              </mc:Choice>
              <mc:Fallback>
                <p:oleObj name="Microsoft Equation 3.0" r:id="rId5" imgW="27813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1268760"/>
                        <a:ext cx="27813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709704"/>
              </p:ext>
            </p:extLst>
          </p:nvPr>
        </p:nvGraphicFramePr>
        <p:xfrm>
          <a:off x="1403648" y="1772816"/>
          <a:ext cx="34210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Microsoft Equation 3.0" r:id="rId7" imgW="3416300" imgH="469900" progId="Equation.3">
                  <p:embed/>
                </p:oleObj>
              </mc:Choice>
              <mc:Fallback>
                <p:oleObj name="Microsoft Equation 3.0" r:id="rId7" imgW="3416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772816"/>
                        <a:ext cx="3421063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81481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</TotalTime>
  <Words>164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Аспект</vt:lpstr>
      <vt:lpstr>Microsoft Equation 3.0</vt:lpstr>
      <vt:lpstr>№3-дәріс.   Тақырыбы: Квадраттық иррационалдықты интегралдау. Дербес жағдайлар   Кейбір  иррационал өрнектерді интегралдау. </vt:lpstr>
      <vt:lpstr>Презентация PowerPoint</vt:lpstr>
      <vt:lpstr>Мысал  1. </vt:lpstr>
      <vt:lpstr>Мысал 2. </vt:lpstr>
      <vt:lpstr>2-жағдай. </vt:lpstr>
      <vt:lpstr>Мысал  3. </vt:lpstr>
      <vt:lpstr>3-жағдай. </vt:lpstr>
      <vt:lpstr>Мысал 4.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№3-дәріс.   Тақырыбы: Квадраттық иррационалдықты интегралдау. Дербес жағдайлар   Кейбір  иррационал өрнектерді интегралдау.</dc:title>
  <dc:creator>Ляззат</dc:creator>
  <cp:lastModifiedBy>Ляззат</cp:lastModifiedBy>
  <cp:revision>3</cp:revision>
  <dcterms:created xsi:type="dcterms:W3CDTF">2023-10-21T16:20:53Z</dcterms:created>
  <dcterms:modified xsi:type="dcterms:W3CDTF">2023-10-26T15:46:10Z</dcterms:modified>
</cp:coreProperties>
</file>